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3" r:id="rId16"/>
    <p:sldId id="270" r:id="rId17"/>
    <p:sldId id="271" r:id="rId18"/>
    <p:sldId id="272" r:id="rId1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66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2742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313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3570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5962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375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0783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5421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713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692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78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2606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D7A30-7AEE-4BE3-8AFD-69828FA6C3AB}" type="datetimeFigureOut">
              <a:rPr lang="ru-RU" smtClean="0"/>
              <a:t>01.03.2018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CAEB4-8DD0-4A47-B0A3-23028B06CC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8717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i="1" dirty="0" smtClean="0"/>
              <a:t>История развития ИСРПО</a:t>
            </a:r>
            <a:br>
              <a:rPr lang="ru-RU" i="1" dirty="0" smtClean="0"/>
            </a:br>
            <a:r>
              <a:rPr lang="ru-RU" i="1" dirty="0" smtClean="0"/>
              <a:t>(Инструментальные средства разработки программного обеспечения</a:t>
            </a:r>
            <a:endParaRPr lang="ru-RU" i="1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940152" y="6381328"/>
            <a:ext cx="3088432" cy="475496"/>
          </a:xfrm>
        </p:spPr>
        <p:txBody>
          <a:bodyPr>
            <a:noAutofit/>
          </a:bodyPr>
          <a:lstStyle/>
          <a:p>
            <a:r>
              <a:rPr lang="ru-RU" sz="1100" dirty="0" smtClean="0"/>
              <a:t>Выполнила: Тураева А.Б</a:t>
            </a:r>
            <a:endParaRPr lang="ru-RU" sz="1100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3501008"/>
            <a:ext cx="2751270" cy="2813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9961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571500"/>
            <a:ext cx="76200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0486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Системы программирования (</a:t>
            </a:r>
            <a:r>
              <a:rPr lang="ru-RU" dirty="0" err="1"/>
              <a:t>programming</a:t>
            </a:r>
            <a:r>
              <a:rPr lang="ru-RU" dirty="0"/>
              <a:t> </a:t>
            </a:r>
            <a:r>
              <a:rPr lang="ru-RU" dirty="0" err="1"/>
              <a:t>system</a:t>
            </a:r>
            <a:r>
              <a:rPr lang="ru-RU" dirty="0"/>
              <a:t>) включают:</a:t>
            </a:r>
          </a:p>
          <a:p>
            <a:r>
              <a:rPr lang="ru-RU" dirty="0"/>
              <a:t>- компилятор;</a:t>
            </a:r>
          </a:p>
          <a:p>
            <a:r>
              <a:rPr lang="ru-RU" dirty="0"/>
              <a:t>- интегрированную среду разработчика программ;</a:t>
            </a:r>
          </a:p>
          <a:p>
            <a:r>
              <a:rPr lang="ru-RU" dirty="0"/>
              <a:t>- отладчик;</a:t>
            </a:r>
          </a:p>
          <a:p>
            <a:r>
              <a:rPr lang="ru-RU" dirty="0"/>
              <a:t>- средства оптимизации кода программ;</a:t>
            </a:r>
          </a:p>
          <a:p>
            <a:r>
              <a:rPr lang="ru-RU" dirty="0"/>
              <a:t>- набор библиотек (возможно с исходными текстами программ);</a:t>
            </a:r>
          </a:p>
          <a:p>
            <a:r>
              <a:rPr lang="ru-RU" dirty="0"/>
              <a:t>- редактор связей;</a:t>
            </a:r>
          </a:p>
          <a:p>
            <a:r>
              <a:rPr lang="ru-RU" dirty="0"/>
              <a:t>- сервисные средства (утилиты) для работы с библиотеками, текстовыми и двоичными файлами;</a:t>
            </a:r>
          </a:p>
          <a:p>
            <a:r>
              <a:rPr lang="ru-RU" dirty="0"/>
              <a:t>- справочные системы;</a:t>
            </a:r>
          </a:p>
          <a:p>
            <a:r>
              <a:rPr lang="ru-RU" dirty="0"/>
              <a:t>- документатор исходного кода программы;</a:t>
            </a:r>
          </a:p>
          <a:p>
            <a:r>
              <a:rPr lang="ru-RU" dirty="0"/>
              <a:t>- систему поддержки и управления проектом программного комплекса.</a:t>
            </a:r>
          </a:p>
        </p:txBody>
      </p:sp>
    </p:spTree>
    <p:extLst>
      <p:ext uri="{BB962C8B-B14F-4D97-AF65-F5344CB8AC3E}">
        <p14:creationId xmlns:p14="http://schemas.microsoft.com/office/powerpoint/2010/main" val="170066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4247964"/>
            <a:ext cx="4640064" cy="2610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332656"/>
            <a:ext cx="8229600" cy="57935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Средства поддержки проектов - новый класс программного обеспечения, предназначен для:</a:t>
            </a:r>
          </a:p>
          <a:p>
            <a:r>
              <a:rPr lang="ru-RU" dirty="0"/>
              <a:t>- отслеживания изменений, выполненных разработчиками программ;</a:t>
            </a:r>
          </a:p>
          <a:p>
            <a:r>
              <a:rPr lang="ru-RU" dirty="0"/>
              <a:t>- поддержки версий программы с автоматической разноской изменений;</a:t>
            </a:r>
          </a:p>
          <a:p>
            <a:r>
              <a:rPr lang="ru-RU" dirty="0"/>
              <a:t>- получения статистики о ходе работ проекта.</a:t>
            </a:r>
          </a:p>
        </p:txBody>
      </p:sp>
    </p:spTree>
    <p:extLst>
      <p:ext uri="{BB962C8B-B14F-4D97-AF65-F5344CB8AC3E}">
        <p14:creationId xmlns:p14="http://schemas.microsoft.com/office/powerpoint/2010/main" val="70261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224" y="1068710"/>
            <a:ext cx="76200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332656"/>
            <a:ext cx="8229600" cy="619268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Инструментальная среда пользователя представлена </a:t>
            </a:r>
            <a:r>
              <a:rPr lang="ru-RU" dirty="0" smtClean="0"/>
              <a:t>ПП:</a:t>
            </a:r>
            <a:endParaRPr lang="ru-RU" dirty="0"/>
          </a:p>
          <a:p>
            <a:r>
              <a:rPr lang="ru-RU" dirty="0"/>
              <a:t>- библиотека функций, процедур, объектов и методов обработки;</a:t>
            </a:r>
          </a:p>
          <a:p>
            <a:r>
              <a:rPr lang="ru-RU" dirty="0"/>
              <a:t>- макрокоманды;</a:t>
            </a:r>
          </a:p>
          <a:p>
            <a:r>
              <a:rPr lang="ru-RU" dirty="0"/>
              <a:t>- клавишные макросы;</a:t>
            </a:r>
          </a:p>
          <a:p>
            <a:r>
              <a:rPr lang="ru-RU" dirty="0"/>
              <a:t>- языковые макросы;</a:t>
            </a:r>
          </a:p>
          <a:p>
            <a:r>
              <a:rPr lang="ru-RU" dirty="0"/>
              <a:t>- программные модули-вставки;</a:t>
            </a:r>
          </a:p>
          <a:p>
            <a:r>
              <a:rPr lang="ru-RU" dirty="0"/>
              <a:t>- конструкторы экранных форм и отчетов;</a:t>
            </a:r>
          </a:p>
          <a:p>
            <a:r>
              <a:rPr lang="ru-RU" dirty="0"/>
              <a:t>- генераторы приложений;</a:t>
            </a:r>
          </a:p>
          <a:p>
            <a:r>
              <a:rPr lang="ru-RU" dirty="0"/>
              <a:t>- языки запросов высокого уровня;</a:t>
            </a:r>
          </a:p>
          <a:p>
            <a:r>
              <a:rPr lang="ru-RU" dirty="0"/>
              <a:t>- языки манипулирования данными;</a:t>
            </a:r>
          </a:p>
          <a:p>
            <a:r>
              <a:rPr lang="ru-RU" dirty="0"/>
              <a:t>- конструкторы меню и многое другое.</a:t>
            </a:r>
          </a:p>
        </p:txBody>
      </p:sp>
    </p:spTree>
    <p:extLst>
      <p:ext uri="{BB962C8B-B14F-4D97-AF65-F5344CB8AC3E}">
        <p14:creationId xmlns:p14="http://schemas.microsoft.com/office/powerpoint/2010/main" val="19251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09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4221088"/>
            <a:ext cx="4491733" cy="2846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404664"/>
            <a:ext cx="8229600" cy="61926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Интегрированные среды разработки программ. </a:t>
            </a:r>
            <a:endParaRPr lang="ru-RU" dirty="0" smtClean="0"/>
          </a:p>
          <a:p>
            <a:r>
              <a:rPr lang="ru-RU" dirty="0" smtClean="0"/>
              <a:t>Основное </a:t>
            </a:r>
            <a:r>
              <a:rPr lang="ru-RU" dirty="0"/>
              <a:t>назначение инструментария данного вида - повышение производительности труда программистов, автоматизация создания кодов программ, обеспечивающих интерфейс пользователя графического типа, разработка приложений для архитектуры клиент-сервер, запросов и отчетов.</a:t>
            </a:r>
          </a:p>
        </p:txBody>
      </p:sp>
    </p:spTree>
    <p:extLst>
      <p:ext uri="{BB962C8B-B14F-4D97-AF65-F5344CB8AC3E}">
        <p14:creationId xmlns:p14="http://schemas.microsoft.com/office/powerpoint/2010/main" val="416691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3224024"/>
            <a:ext cx="4845301" cy="3633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188640"/>
            <a:ext cx="8507288" cy="6264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CASE-технология создания информационных систем.</a:t>
            </a:r>
          </a:p>
          <a:p>
            <a:endParaRPr lang="ru-RU" dirty="0" smtClean="0"/>
          </a:p>
          <a:p>
            <a:r>
              <a:rPr lang="ru-RU" dirty="0" smtClean="0"/>
              <a:t>CASE-технология </a:t>
            </a:r>
            <a:r>
              <a:rPr lang="ru-RU" dirty="0"/>
              <a:t>- программный комплекс, автоматизирующий весь технологический процесс анализа, проектирования, разработки и сопровождения сложных программных систем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957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4028" y="1769368"/>
            <a:ext cx="5839972" cy="328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260648"/>
            <a:ext cx="8507288" cy="633670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dirty="0"/>
              <a:t>В истории развития ИСРП обычно выделяют шесть периодов. Периоды различаются применяемой техникой и методами разработки ПС. В эти периоды, в качестве инструментов разработки, используют следующие ПС:</a:t>
            </a:r>
          </a:p>
          <a:p>
            <a:r>
              <a:rPr lang="ru-RU" dirty="0"/>
              <a:t>Период 1. Ассемблеры, анализаторы.</a:t>
            </a:r>
          </a:p>
          <a:p>
            <a:r>
              <a:rPr lang="ru-RU" dirty="0"/>
              <a:t>Период 2. Компиляторы, интерпретаторы, трассировщики.</a:t>
            </a:r>
          </a:p>
          <a:p>
            <a:r>
              <a:rPr lang="ru-RU" dirty="0"/>
              <a:t>Период 3. Символические отладчики, пакеты программ.</a:t>
            </a:r>
          </a:p>
          <a:p>
            <a:r>
              <a:rPr lang="ru-RU" dirty="0"/>
              <a:t>Период 4. Системы анализа и управления исходными текстами.</a:t>
            </a:r>
          </a:p>
          <a:p>
            <a:r>
              <a:rPr lang="ru-RU" dirty="0"/>
              <a:t>Период 5. Первое поколение CASE. Это CASE – средства, позволяющие выполнять поддержку начальных работ процесса разработки ПС и систем. </a:t>
            </a:r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6582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1496" y="3246760"/>
            <a:ext cx="3611240" cy="3611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9552" y="260648"/>
            <a:ext cx="8229600" cy="5328592"/>
          </a:xfrm>
        </p:spPr>
        <p:txBody>
          <a:bodyPr>
            <a:normAutofit fontScale="92500" lnSpcReduction="10000"/>
          </a:bodyPr>
          <a:lstStyle/>
          <a:p>
            <a:r>
              <a:rPr lang="ru-RU" dirty="0" smtClean="0"/>
              <a:t>Период </a:t>
            </a:r>
            <a:r>
              <a:rPr lang="ru-RU" dirty="0"/>
              <a:t>6. Второе поколение CASE. </a:t>
            </a:r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smtClean="0"/>
              <a:t>Представляют </a:t>
            </a:r>
            <a:r>
              <a:rPr lang="ru-RU" dirty="0"/>
              <a:t>собой набор инструментальных средств, каждое из которых предназначено для поддержки отдельных этапов процесса разработки или других процессов ЖЦ.  </a:t>
            </a:r>
            <a:r>
              <a:rPr lang="ru-RU" dirty="0" smtClean="0"/>
              <a:t>Содержат </a:t>
            </a:r>
            <a:r>
              <a:rPr lang="ru-RU" dirty="0"/>
              <a:t>средства контроля и управления разработкой, интеграции системной информации, оценки качества результатов разработки. Поддерживают </a:t>
            </a:r>
            <a:r>
              <a:rPr lang="ru-RU" dirty="0" smtClean="0"/>
              <a:t>моделирование, </a:t>
            </a:r>
            <a:r>
              <a:rPr lang="ru-RU" dirty="0"/>
              <a:t>тестирование, </a:t>
            </a:r>
            <a:r>
              <a:rPr lang="ru-RU" dirty="0" smtClean="0"/>
              <a:t>анализ </a:t>
            </a:r>
            <a:r>
              <a:rPr lang="ru-RU" dirty="0"/>
              <a:t>сгенерированных программ, генерацию документации по проекту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09965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332656"/>
            <a:ext cx="8229600" cy="5793507"/>
          </a:xfrm>
        </p:spPr>
        <p:txBody>
          <a:bodyPr>
            <a:normAutofit/>
          </a:bodyPr>
          <a:lstStyle/>
          <a:p>
            <a:r>
              <a:rPr lang="ru-RU" dirty="0"/>
              <a:t>Наиболее востребованы CASE – средства на первых этапах ЖЦ, связанных с анализом требований и проектированием. П</a:t>
            </a:r>
            <a:r>
              <a:rPr lang="ru-RU" dirty="0" smtClean="0"/>
              <a:t>озволяет </a:t>
            </a:r>
            <a:r>
              <a:rPr lang="ru-RU" dirty="0"/>
              <a:t>как можно раньше оценить, насколько будущая система устраивает заказчика и насколько она дружественна будущему пользователю.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3526650"/>
            <a:ext cx="4409306" cy="2925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8138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2204864"/>
            <a:ext cx="6012160" cy="4370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ПМ.04.Раздел 8</a:t>
            </a:r>
          </a:p>
          <a:p>
            <a:pPr marL="0" indent="0">
              <a:buNone/>
            </a:pPr>
            <a:r>
              <a:rPr lang="ru-RU" dirty="0" smtClean="0"/>
              <a:t>Лекция 22.02.18г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741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2060848"/>
            <a:ext cx="8229600" cy="7687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Программные продукты - предназначены для удовлетворения по­требностей пользователей, широкого распространения и продажи.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717032"/>
            <a:ext cx="3413646" cy="2845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3212976"/>
            <a:ext cx="3264594" cy="3034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8514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3192402"/>
            <a:ext cx="5413981" cy="3480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Программные продукты можно классифицировать по различным признакам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700808"/>
            <a:ext cx="8229600" cy="49971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Рассмотрим классификацию, в которой основополагающим признаком является сфера использования ПП:</a:t>
            </a:r>
          </a:p>
          <a:p>
            <a:r>
              <a:rPr lang="ru-RU" dirty="0" smtClean="0"/>
              <a:t>аппаратная часть автономных компьютеров и сетей ЭВМ;</a:t>
            </a:r>
          </a:p>
          <a:p>
            <a:r>
              <a:rPr lang="ru-RU" dirty="0" smtClean="0"/>
              <a:t>- функциональные задачи различных предметных областей;</a:t>
            </a:r>
          </a:p>
          <a:p>
            <a:r>
              <a:rPr lang="ru-RU" dirty="0" smtClean="0"/>
              <a:t>- технология разработки программ.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63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09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332656"/>
            <a:ext cx="8229600" cy="221825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Для поддержки информационной технологии в этих областях выделим три класса программных продуктов: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492896"/>
            <a:ext cx="5688632" cy="4163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098959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24744"/>
            <a:ext cx="8352928" cy="4916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4592566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0" y="-12968"/>
            <a:ext cx="238125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1. Системное ПО</a:t>
            </a:r>
            <a:br>
              <a:rPr lang="ru-RU" dirty="0" smtClean="0"/>
            </a:br>
            <a:r>
              <a:rPr lang="ru-RU" dirty="0" smtClean="0"/>
              <a:t>(</a:t>
            </a:r>
            <a:r>
              <a:rPr lang="en-US" dirty="0" smtClean="0"/>
              <a:t>System Software</a:t>
            </a:r>
            <a:r>
              <a:rPr lang="ru-RU" dirty="0" smtClean="0"/>
              <a:t>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Н</a:t>
            </a:r>
            <a:r>
              <a:rPr lang="ru-RU" dirty="0" smtClean="0"/>
              <a:t>аправлено: </a:t>
            </a:r>
          </a:p>
          <a:p>
            <a:r>
              <a:rPr lang="ru-RU" dirty="0" smtClean="0"/>
              <a:t>на создание ОС функционирования других программ; </a:t>
            </a:r>
          </a:p>
          <a:p>
            <a:r>
              <a:rPr lang="ru-RU" dirty="0" smtClean="0"/>
              <a:t>на обеспечение надежной и эффективной работы самого компьютера и вычислительной сети; </a:t>
            </a:r>
          </a:p>
          <a:p>
            <a:r>
              <a:rPr lang="ru-RU" dirty="0" smtClean="0"/>
              <a:t>на выполнение вспомогательных технологических процессов (копирование, архивирование, восстановление файлов программ и баз данных и т.д.). </a:t>
            </a:r>
          </a:p>
          <a:p>
            <a:r>
              <a:rPr lang="ru-RU" dirty="0" smtClean="0"/>
              <a:t>Данный класс программных продуктов тесно связан с типом компьютера и является его неотъемлемой частью.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175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3789040"/>
            <a:ext cx="2946400" cy="293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2. Пакеты прикладных программ</a:t>
            </a:r>
            <a:br>
              <a:rPr lang="ru-RU" dirty="0" smtClean="0"/>
            </a:br>
            <a:r>
              <a:rPr lang="ru-RU" dirty="0" smtClean="0"/>
              <a:t>(</a:t>
            </a:r>
            <a:r>
              <a:rPr lang="en-US" dirty="0" smtClean="0"/>
              <a:t>application program package</a:t>
            </a:r>
            <a:r>
              <a:rPr lang="ru-RU" dirty="0" smtClean="0"/>
              <a:t>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087"/>
          </a:xfrm>
        </p:spPr>
        <p:txBody>
          <a:bodyPr>
            <a:normAutofit fontScale="92500" lnSpcReduction="10000"/>
          </a:bodyPr>
          <a:lstStyle/>
          <a:p>
            <a:r>
              <a:rPr lang="ru-RU" dirty="0" smtClean="0"/>
              <a:t>служат программным инструментарием решения функциональных задач и являются самым многочисленным классом программных продуктов. В данный класс входят программные продукты, выполняющие обработку информации различных предметных областей.</a:t>
            </a:r>
          </a:p>
          <a:p>
            <a:r>
              <a:rPr lang="ru-RU" dirty="0" smtClean="0"/>
              <a:t>Данный класс программных продуктов может быть весьма специфичным для отдельных предметных областей.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4687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912" y="3140968"/>
            <a:ext cx="2771800" cy="207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3. инструментарий технологии программирования.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 smtClean="0"/>
              <a:t>обеспечивает процесс разработки ПО и включает специализированные ПП, которые являются инструментальными средствами разработчика. </a:t>
            </a:r>
          </a:p>
          <a:p>
            <a:r>
              <a:rPr lang="ru-RU" dirty="0" smtClean="0"/>
              <a:t>Поддерживают все технологические этапы процесса проектирования, кодирования, отладки и тестирования создаваемых программ. </a:t>
            </a:r>
          </a:p>
          <a:p>
            <a:r>
              <a:rPr lang="ru-RU" dirty="0" smtClean="0"/>
              <a:t>Пользователями являются системные и прикладные программисты.</a:t>
            </a:r>
            <a:endParaRPr lang="ru-RU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5219818"/>
            <a:ext cx="1629857" cy="1629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0496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248" y="2780928"/>
            <a:ext cx="6690648" cy="3861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Язык программирования - формализованный язык для описания алгоритма решения задачи на компьютере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43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659</Words>
  <Application>Microsoft Office PowerPoint</Application>
  <PresentationFormat>Экран (4:3)</PresentationFormat>
  <Paragraphs>67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1" baseType="lpstr">
      <vt:lpstr>Arial</vt:lpstr>
      <vt:lpstr>Calibri</vt:lpstr>
      <vt:lpstr>Тема Office</vt:lpstr>
      <vt:lpstr>История развития ИСРПО (Инструментальные средства разработки программного обеспечения</vt:lpstr>
      <vt:lpstr>Программные продукты - предназначены для удовлетворения по­требностей пользователей, широкого распространения и продажи.</vt:lpstr>
      <vt:lpstr>Программные продукты можно классифицировать по различным признакам</vt:lpstr>
      <vt:lpstr>Для поддержки информационной технологии в этих областях выделим три класса программных продуктов:</vt:lpstr>
      <vt:lpstr>Презентация PowerPoint</vt:lpstr>
      <vt:lpstr>1. Системное ПО (System Software)</vt:lpstr>
      <vt:lpstr>2. Пакеты прикладных программ (application program package)</vt:lpstr>
      <vt:lpstr>3. инструментарий технологии программирования.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История развития ИСРПО</dc:title>
  <dc:creator>Ajap</dc:creator>
  <cp:lastModifiedBy>Admin</cp:lastModifiedBy>
  <cp:revision>10</cp:revision>
  <dcterms:created xsi:type="dcterms:W3CDTF">2018-02-25T05:47:51Z</dcterms:created>
  <dcterms:modified xsi:type="dcterms:W3CDTF">2018-03-01T05:26:42Z</dcterms:modified>
</cp:coreProperties>
</file>

<file path=docProps/thumbnail.jpeg>
</file>